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35" r:id="rId2"/>
    <p:sldId id="336" r:id="rId3"/>
    <p:sldId id="343" r:id="rId4"/>
    <p:sldId id="337" r:id="rId5"/>
    <p:sldId id="338" r:id="rId6"/>
    <p:sldId id="339" r:id="rId7"/>
    <p:sldId id="340" r:id="rId8"/>
    <p:sldId id="341" r:id="rId9"/>
    <p:sldId id="342"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05" d="100"/>
          <a:sy n="105" d="100"/>
        </p:scale>
        <p:origin x="75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5A5E8FD-39BA-4FFF-B999-C05469B5CDEA}" type="datetimeFigureOut">
              <a:rPr lang="en-US" smtClean="0"/>
              <a:t>5/16/2022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964E540-A612-4453-8D4C-2558180E19D1}" type="slidenum">
              <a:rPr lang="en-US" smtClean="0"/>
              <a:t>‹#›</a:t>
            </a:fld>
            <a:endParaRPr lang="en-US"/>
          </a:p>
        </p:txBody>
      </p:sp>
    </p:spTree>
    <p:extLst>
      <p:ext uri="{BB962C8B-B14F-4D97-AF65-F5344CB8AC3E}">
        <p14:creationId xmlns:p14="http://schemas.microsoft.com/office/powerpoint/2010/main" val="403952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1055577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2881294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189016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3432402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215317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327594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8</a:t>
            </a:fld>
            <a:endParaRPr lang="en-US">
              <a:solidFill>
                <a:prstClr val="black"/>
              </a:solidFill>
              <a:latin typeface="Calibri" panose="020F0502020204030204"/>
            </a:endParaRPr>
          </a:p>
        </p:txBody>
      </p:sp>
    </p:spTree>
    <p:extLst>
      <p:ext uri="{BB962C8B-B14F-4D97-AF65-F5344CB8AC3E}">
        <p14:creationId xmlns:p14="http://schemas.microsoft.com/office/powerpoint/2010/main" val="837694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9478">
              <a:defRPr/>
            </a:pPr>
            <a:fld id="{F8B02486-D674-4BB7-8F70-1E4C1CDCDB36}" type="slidenum">
              <a:rPr lang="en-US">
                <a:solidFill>
                  <a:prstClr val="black"/>
                </a:solidFill>
                <a:latin typeface="Calibri" panose="020F0502020204030204"/>
              </a:rPr>
              <a:pPr defTabSz="949478">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276132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EAAB104-F469-4FB0-B26C-89EF2DFF882C}" type="slidenum">
              <a:rPr kumimoji="0" lang="en-US" sz="1000" b="0" i="0" u="none" strike="noStrike" kern="1200" cap="none" spc="0" normalizeH="0" baseline="0" noProof="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808080"/>
              </a:solidFill>
              <a:effectLst/>
              <a:uLnTx/>
              <a:uFillTx/>
              <a:latin typeface="Arial" charset="0"/>
              <a:ea typeface="+mn-ea"/>
              <a:cs typeface="+mn-cs"/>
            </a:endParaRPr>
          </a:p>
        </p:txBody>
      </p:sp>
    </p:spTree>
    <p:extLst>
      <p:ext uri="{BB962C8B-B14F-4D97-AF65-F5344CB8AC3E}">
        <p14:creationId xmlns:p14="http://schemas.microsoft.com/office/powerpoint/2010/main" val="2346235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Rectangle 2"/>
          <p:cNvSpPr>
            <a:spLocks noGrp="1" noChangeArrowheads="1"/>
          </p:cNvSpPr>
          <p:nvPr>
            <p:ph type="sldNum" sz="quarter" idx="10"/>
          </p:nvPr>
        </p:nvSpPr>
        <p:spPr>
          <a:ln/>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58171C0-41AA-4E4D-9A98-96FBD696374F}" type="slidenum">
              <a:rPr kumimoji="0" lang="en-US" sz="1000" b="0" i="0" u="none" strike="noStrike" kern="1200" cap="none" spc="0" normalizeH="0" baseline="0" noProof="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rgbClr val="808080"/>
              </a:solidFill>
              <a:effectLst/>
              <a:uLnTx/>
              <a:uFillTx/>
              <a:latin typeface="Arial" charset="0"/>
              <a:ea typeface="+mn-ea"/>
              <a:cs typeface="+mn-cs"/>
            </a:endParaRPr>
          </a:p>
        </p:txBody>
      </p:sp>
    </p:spTree>
    <p:extLst>
      <p:ext uri="{BB962C8B-B14F-4D97-AF65-F5344CB8AC3E}">
        <p14:creationId xmlns:p14="http://schemas.microsoft.com/office/powerpoint/2010/main" val="12633868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5122" name="Picture 9" descr="ACC Shield"/>
          <p:cNvPicPr>
            <a:picLocks noChangeAspect="1" noChangeArrowheads="1"/>
          </p:cNvPicPr>
          <p:nvPr userDrawn="1"/>
        </p:nvPicPr>
        <p:blipFill>
          <a:blip r:embed="rId5" cstate="print"/>
          <a:srcRect/>
          <a:stretch>
            <a:fillRect/>
          </a:stretch>
        </p:blipFill>
        <p:spPr bwMode="auto">
          <a:xfrm>
            <a:off x="182034" y="152400"/>
            <a:ext cx="935567" cy="673100"/>
          </a:xfrm>
          <a:prstGeom prst="rect">
            <a:avLst/>
          </a:prstGeom>
          <a:noFill/>
          <a:ln w="9525">
            <a:noFill/>
            <a:miter lim="800000"/>
            <a:headEnd/>
            <a:tailEnd/>
          </a:ln>
        </p:spPr>
      </p:pic>
      <p:sp>
        <p:nvSpPr>
          <p:cNvPr id="5123" name="Rectangle 3"/>
          <p:cNvSpPr>
            <a:spLocks noGrp="1" noChangeArrowheads="1"/>
          </p:cNvSpPr>
          <p:nvPr>
            <p:ph type="title"/>
          </p:nvPr>
        </p:nvSpPr>
        <p:spPr bwMode="auto">
          <a:xfrm>
            <a:off x="609600" y="61914"/>
            <a:ext cx="10972800" cy="1004887"/>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smtClean="0"/>
              <a:t>Click to edit Master title style</a:t>
            </a:r>
          </a:p>
        </p:txBody>
      </p:sp>
      <p:sp>
        <p:nvSpPr>
          <p:cNvPr id="59394" name="Rectangle 2"/>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i="0">
                <a:solidFill>
                  <a:srgbClr val="969696"/>
                </a:solidFill>
                <a:latin typeface="Arial" charset="0"/>
              </a:defRPr>
            </a:lvl1pPr>
          </a:lstStyle>
          <a:p>
            <a:pPr eaLnBrk="0" fontAlgn="base" hangingPunct="0">
              <a:spcBef>
                <a:spcPct val="0"/>
              </a:spcBef>
              <a:spcAft>
                <a:spcPct val="0"/>
              </a:spcAft>
              <a:defRPr/>
            </a:pPr>
            <a:fld id="{0B5DDA5B-0343-4D2F-8832-B91BBE0D69BD}" type="slidenum">
              <a:rPr lang="en-US"/>
              <a:pPr eaLnBrk="0" fontAlgn="base" hangingPunct="0">
                <a:spcBef>
                  <a:spcPct val="0"/>
                </a:spcBef>
                <a:spcAft>
                  <a:spcPct val="0"/>
                </a:spcAft>
                <a:defRPr/>
              </a:pPr>
              <a:t>‹#›</a:t>
            </a:fld>
            <a:endParaRPr lang="en-US" dirty="0">
              <a:solidFill>
                <a:srgbClr val="808080"/>
              </a:solidFill>
            </a:endParaRPr>
          </a:p>
        </p:txBody>
      </p:sp>
      <p:sp>
        <p:nvSpPr>
          <p:cNvPr id="5125" name="Rectangle 4"/>
          <p:cNvSpPr>
            <a:spLocks noGrp="1" noChangeArrowheads="1"/>
          </p:cNvSpPr>
          <p:nvPr>
            <p:ph type="body" idx="1"/>
          </p:nvPr>
        </p:nvSpPr>
        <p:spPr bwMode="auto">
          <a:xfrm>
            <a:off x="203201" y="1314450"/>
            <a:ext cx="11823700" cy="5391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0"/>
            <a:r>
              <a:rPr lang="en-US" dirty="0" smtClean="0"/>
              <a:t>2nd Bullet</a:t>
            </a:r>
          </a:p>
        </p:txBody>
      </p:sp>
    </p:spTree>
    <p:extLst>
      <p:ext uri="{BB962C8B-B14F-4D97-AF65-F5344CB8AC3E}">
        <p14:creationId xmlns:p14="http://schemas.microsoft.com/office/powerpoint/2010/main" val="3538231184"/>
      </p:ext>
    </p:extLst>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lgn="ctr" rtl="0" eaLnBrk="0" fontAlgn="base" hangingPunct="0">
        <a:spcBef>
          <a:spcPct val="0"/>
        </a:spcBef>
        <a:spcAft>
          <a:spcPct val="0"/>
        </a:spcAft>
        <a:defRPr sz="3600" b="1" i="1">
          <a:solidFill>
            <a:schemeClr val="hlink"/>
          </a:solidFill>
          <a:latin typeface="+mj-lt"/>
          <a:ea typeface="+mj-ea"/>
          <a:cs typeface="+mj-cs"/>
        </a:defRPr>
      </a:lvl1pPr>
      <a:lvl2pPr algn="ctr" rtl="0" eaLnBrk="0" fontAlgn="base" hangingPunct="0">
        <a:spcBef>
          <a:spcPct val="0"/>
        </a:spcBef>
        <a:spcAft>
          <a:spcPct val="0"/>
        </a:spcAft>
        <a:defRPr sz="3600" b="1" i="1">
          <a:solidFill>
            <a:schemeClr val="hlink"/>
          </a:solidFill>
          <a:latin typeface="Arial" charset="0"/>
        </a:defRPr>
      </a:lvl2pPr>
      <a:lvl3pPr algn="ctr" rtl="0" eaLnBrk="0" fontAlgn="base" hangingPunct="0">
        <a:spcBef>
          <a:spcPct val="0"/>
        </a:spcBef>
        <a:spcAft>
          <a:spcPct val="0"/>
        </a:spcAft>
        <a:defRPr sz="3600" b="1" i="1">
          <a:solidFill>
            <a:schemeClr val="hlink"/>
          </a:solidFill>
          <a:latin typeface="Arial" charset="0"/>
        </a:defRPr>
      </a:lvl3pPr>
      <a:lvl4pPr algn="ctr" rtl="0" eaLnBrk="0" fontAlgn="base" hangingPunct="0">
        <a:spcBef>
          <a:spcPct val="0"/>
        </a:spcBef>
        <a:spcAft>
          <a:spcPct val="0"/>
        </a:spcAft>
        <a:defRPr sz="3600" b="1" i="1">
          <a:solidFill>
            <a:schemeClr val="hlink"/>
          </a:solidFill>
          <a:latin typeface="Arial" charset="0"/>
        </a:defRPr>
      </a:lvl4pPr>
      <a:lvl5pPr algn="ctr" rtl="0" eaLnBrk="0" fontAlgn="base" hangingPunct="0">
        <a:spcBef>
          <a:spcPct val="0"/>
        </a:spcBef>
        <a:spcAft>
          <a:spcPct val="0"/>
        </a:spcAft>
        <a:defRPr sz="3600" b="1" i="1">
          <a:solidFill>
            <a:schemeClr val="hlink"/>
          </a:solidFill>
          <a:latin typeface="Arial" charset="0"/>
        </a:defRPr>
      </a:lvl5pPr>
      <a:lvl6pPr marL="457200" algn="ctr" rtl="0" eaLnBrk="0" fontAlgn="base" hangingPunct="0">
        <a:spcBef>
          <a:spcPct val="0"/>
        </a:spcBef>
        <a:spcAft>
          <a:spcPct val="0"/>
        </a:spcAft>
        <a:defRPr sz="3600" b="1" i="1">
          <a:solidFill>
            <a:schemeClr val="hlink"/>
          </a:solidFill>
          <a:latin typeface="Arial" charset="0"/>
        </a:defRPr>
      </a:lvl6pPr>
      <a:lvl7pPr marL="914400" algn="ctr" rtl="0" eaLnBrk="0" fontAlgn="base" hangingPunct="0">
        <a:spcBef>
          <a:spcPct val="0"/>
        </a:spcBef>
        <a:spcAft>
          <a:spcPct val="0"/>
        </a:spcAft>
        <a:defRPr sz="3600" b="1" i="1">
          <a:solidFill>
            <a:schemeClr val="hlink"/>
          </a:solidFill>
          <a:latin typeface="Arial" charset="0"/>
        </a:defRPr>
      </a:lvl7pPr>
      <a:lvl8pPr marL="1371600" algn="ctr" rtl="0" eaLnBrk="0" fontAlgn="base" hangingPunct="0">
        <a:spcBef>
          <a:spcPct val="0"/>
        </a:spcBef>
        <a:spcAft>
          <a:spcPct val="0"/>
        </a:spcAft>
        <a:defRPr sz="3600" b="1" i="1">
          <a:solidFill>
            <a:schemeClr val="hlink"/>
          </a:solidFill>
          <a:latin typeface="Arial" charset="0"/>
        </a:defRPr>
      </a:lvl8pPr>
      <a:lvl9pPr marL="1828800" algn="ctr" rtl="0" eaLnBrk="0" fontAlgn="base" hangingPunct="0">
        <a:spcBef>
          <a:spcPct val="0"/>
        </a:spcBef>
        <a:spcAft>
          <a:spcPct val="0"/>
        </a:spcAft>
        <a:defRPr sz="3600" b="1" i="1">
          <a:solidFill>
            <a:schemeClr val="hlink"/>
          </a:solidFill>
          <a:latin typeface="Arial" charset="0"/>
        </a:defRPr>
      </a:lvl9pPr>
    </p:titleStyle>
    <p:bodyStyle>
      <a:lvl1pPr marL="285750" indent="-285750" algn="l" rtl="0" eaLnBrk="0" fontAlgn="base" hangingPunct="0">
        <a:spcBef>
          <a:spcPct val="20000"/>
        </a:spcBef>
        <a:spcAft>
          <a:spcPct val="0"/>
        </a:spcAft>
        <a:buClr>
          <a:schemeClr val="tx1"/>
        </a:buClr>
        <a:buChar char="•"/>
        <a:defRPr sz="2400" b="1">
          <a:solidFill>
            <a:schemeClr val="tx1"/>
          </a:solidFill>
          <a:latin typeface="+mn-lt"/>
          <a:ea typeface="+mn-ea"/>
          <a:cs typeface="+mn-cs"/>
        </a:defRPr>
      </a:lvl1pPr>
      <a:lvl2pPr marL="688975" indent="-288925" algn="l" rtl="0" eaLnBrk="0" fontAlgn="base" hangingPunct="0">
        <a:spcBef>
          <a:spcPct val="20000"/>
        </a:spcBef>
        <a:spcAft>
          <a:spcPct val="0"/>
        </a:spcAft>
        <a:buClr>
          <a:schemeClr val="tx1"/>
        </a:buClr>
        <a:buChar char="•"/>
        <a:defRPr sz="2000" b="1">
          <a:solidFill>
            <a:schemeClr val="tx1"/>
          </a:solidFill>
          <a:latin typeface="+mn-lt"/>
        </a:defRPr>
      </a:lvl2pPr>
      <a:lvl3pPr marL="1027113" indent="-223838" algn="l" rtl="0" eaLnBrk="0" fontAlgn="base" hangingPunct="0">
        <a:spcBef>
          <a:spcPct val="20000"/>
        </a:spcBef>
        <a:spcAft>
          <a:spcPct val="0"/>
        </a:spcAft>
        <a:buClr>
          <a:schemeClr val="tx1"/>
        </a:buClr>
        <a:buChar char="•"/>
        <a:defRPr sz="2000" b="1">
          <a:solidFill>
            <a:schemeClr val="tx1"/>
          </a:solidFill>
          <a:latin typeface="+mn-lt"/>
        </a:defRPr>
      </a:lvl3pPr>
      <a:lvl4pPr marL="16002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4pPr>
      <a:lvl5pPr marL="20574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5pPr>
      <a:lvl6pPr marL="25146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6pPr>
      <a:lvl7pPr marL="29718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7pPr>
      <a:lvl8pPr marL="34290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8pPr>
      <a:lvl9pPr marL="38862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a:t>
            </a:r>
            <a:r>
              <a:rPr lang="en-US" dirty="0" smtClean="0"/>
              <a:t>Protection Handbook</a:t>
            </a:r>
            <a:endParaRPr lang="en-US" dirty="0"/>
          </a:p>
        </p:txBody>
      </p:sp>
      <p:sp>
        <p:nvSpPr>
          <p:cNvPr id="3" name="Content Placeholder 2"/>
          <p:cNvSpPr>
            <a:spLocks noGrp="1"/>
          </p:cNvSpPr>
          <p:nvPr>
            <p:ph idx="1"/>
          </p:nvPr>
        </p:nvSpPr>
        <p:spPr>
          <a:xfrm>
            <a:off x="203201" y="983226"/>
            <a:ext cx="11823700" cy="5722374"/>
          </a:xfrm>
        </p:spPr>
        <p:txBody>
          <a:bodyPr>
            <a:normAutofit fontScale="77500" lnSpcReduction="20000"/>
          </a:bodyPr>
          <a:lstStyle/>
          <a:p>
            <a:pPr marL="0" indent="0">
              <a:buNone/>
            </a:pPr>
            <a:r>
              <a:rPr lang="en-US" sz="2600" dirty="0" smtClean="0"/>
              <a:t>The </a:t>
            </a:r>
            <a:r>
              <a:rPr lang="en-US" sz="2600" dirty="0"/>
              <a:t>purpose of this handbook is to better inform functional and facility managers on fire and life safety for there respective facilities </a:t>
            </a:r>
            <a:r>
              <a:rPr lang="en-US" sz="2600" dirty="0" smtClean="0"/>
              <a:t>and employees. </a:t>
            </a:r>
          </a:p>
          <a:p>
            <a:pPr marL="0" indent="0">
              <a:buNone/>
            </a:pPr>
            <a:endParaRPr lang="en-US" sz="2600" dirty="0"/>
          </a:p>
          <a:p>
            <a:pPr marL="0" indent="0">
              <a:buNone/>
            </a:pPr>
            <a:r>
              <a:rPr lang="en-US" sz="2600" dirty="0" smtClean="0"/>
              <a:t>Governing Codes, Regulations, and Standards</a:t>
            </a:r>
          </a:p>
          <a:p>
            <a:endParaRPr lang="en-US" sz="2000" dirty="0"/>
          </a:p>
          <a:p>
            <a:r>
              <a:rPr lang="en-US" sz="2000" b="0" dirty="0" smtClean="0"/>
              <a:t>AFI 32-2001, Civil Engineering Fire and Emergency Services Program</a:t>
            </a:r>
          </a:p>
          <a:p>
            <a:r>
              <a:rPr lang="en-US" sz="2000" b="0" dirty="0" smtClean="0"/>
              <a:t>AFI 32-10141, Planning and Programming Fire Safety Deficiency Correction Projects</a:t>
            </a:r>
          </a:p>
          <a:p>
            <a:r>
              <a:rPr lang="en-US" sz="2000" b="0" dirty="0" smtClean="0"/>
              <a:t>AFI 91-203, Consolidated Occupational Safety Instruction</a:t>
            </a:r>
          </a:p>
          <a:p>
            <a:r>
              <a:rPr lang="en-US" sz="2000" b="0" dirty="0" smtClean="0"/>
              <a:t>UFC 3-600-01, Fire Protection Engineering for Facilities</a:t>
            </a:r>
          </a:p>
          <a:p>
            <a:r>
              <a:rPr lang="en-US" sz="2000" b="0" dirty="0" smtClean="0"/>
              <a:t>NFPA 1, National Fire Code</a:t>
            </a:r>
          </a:p>
          <a:p>
            <a:r>
              <a:rPr lang="en-US" sz="2000" b="0" dirty="0" smtClean="0"/>
              <a:t>NFPA 101, Life Safety Code</a:t>
            </a:r>
            <a:endParaRPr lang="en-US" sz="2200" b="0" dirty="0" smtClean="0"/>
          </a:p>
          <a:p>
            <a:endParaRPr lang="en-US" sz="3000" dirty="0" smtClean="0"/>
          </a:p>
          <a:p>
            <a:pPr marL="0" indent="0">
              <a:buNone/>
            </a:pPr>
            <a:r>
              <a:rPr lang="en-US" sz="3000" dirty="0" smtClean="0"/>
              <a:t>IN THE EVENT OF AN EMERGENCY CALL </a:t>
            </a:r>
            <a:r>
              <a:rPr lang="en-US" sz="3000" i="1" u="sng" dirty="0" smtClean="0"/>
              <a:t>9-1-1</a:t>
            </a:r>
            <a:r>
              <a:rPr lang="en-US" sz="3000" i="1" u="sng" dirty="0" smtClean="0"/>
              <a:t>!!!!</a:t>
            </a:r>
          </a:p>
          <a:p>
            <a:endParaRPr lang="en-US" sz="1400" i="1" u="sng" dirty="0"/>
          </a:p>
          <a:p>
            <a:r>
              <a:rPr lang="en-US" sz="2000" b="0" dirty="0"/>
              <a:t>Know your Building Number &amp; Street Address</a:t>
            </a:r>
          </a:p>
          <a:p>
            <a:pPr marL="0" indent="0">
              <a:buNone/>
            </a:pPr>
            <a:endParaRPr lang="en-US" sz="2000" b="0" dirty="0"/>
          </a:p>
          <a:p>
            <a:r>
              <a:rPr lang="en-US" sz="2000" b="0" dirty="0"/>
              <a:t>Provide name and contact information </a:t>
            </a:r>
          </a:p>
          <a:p>
            <a:pPr marL="0" indent="0">
              <a:buNone/>
            </a:pPr>
            <a:endParaRPr lang="en-US" sz="1600" b="0" dirty="0"/>
          </a:p>
          <a:p>
            <a:pPr>
              <a:buFont typeface="Wingdings" panose="05000000000000000000" pitchFamily="2" charset="2"/>
              <a:buChar char="v"/>
            </a:pPr>
            <a:r>
              <a:rPr lang="en-US" sz="2000" b="0" dirty="0"/>
              <a:t>Using cell phones may be routed to the Newport News Dispatch. Just make it clear you are on Ft. Eustis and they will transfer you.</a:t>
            </a:r>
          </a:p>
          <a:p>
            <a:pPr marL="0" indent="0" algn="ctr">
              <a:buNone/>
            </a:pPr>
            <a:endParaRPr lang="en-US" sz="2000" b="0" dirty="0"/>
          </a:p>
          <a:p>
            <a:pPr marL="0" indent="0">
              <a:buNone/>
            </a:pPr>
            <a:r>
              <a:rPr lang="en-US" sz="3000" dirty="0" smtClean="0"/>
              <a:t>Non-Emergency: (757)878-1008 Fire prevention: Call 878-4281, </a:t>
            </a:r>
            <a:r>
              <a:rPr lang="en-US" sz="1800" dirty="0" smtClean="0"/>
              <a:t>Ext</a:t>
            </a:r>
            <a:r>
              <a:rPr lang="en-US" sz="1900" dirty="0" smtClean="0"/>
              <a:t>: 321, 323, 354, &amp; 327</a:t>
            </a:r>
          </a:p>
          <a:p>
            <a:pPr marL="0" indent="0" algn="ctr">
              <a:buNone/>
            </a:pPr>
            <a:endParaRPr lang="en-US" b="0" dirty="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2905234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Fire Prevention and Protection</a:t>
            </a:r>
            <a:br>
              <a:rPr lang="en-US" sz="3200" dirty="0" smtClean="0"/>
            </a:br>
            <a:r>
              <a:rPr lang="en-US" sz="3200" dirty="0" smtClean="0"/>
              <a:t>Functional &amp; Facility Manager - Responsibilities</a:t>
            </a:r>
            <a:endParaRPr lang="en-US" sz="3200" dirty="0"/>
          </a:p>
        </p:txBody>
      </p:sp>
      <p:sp>
        <p:nvSpPr>
          <p:cNvPr id="3" name="Content Placeholder 2"/>
          <p:cNvSpPr>
            <a:spLocks noGrp="1"/>
          </p:cNvSpPr>
          <p:nvPr>
            <p:ph idx="1"/>
          </p:nvPr>
        </p:nvSpPr>
        <p:spPr>
          <a:xfrm>
            <a:off x="159240" y="1542410"/>
            <a:ext cx="11516945" cy="5075599"/>
          </a:xfrm>
        </p:spPr>
        <p:txBody>
          <a:bodyPr>
            <a:normAutofit fontScale="25000" lnSpcReduction="20000"/>
          </a:bodyPr>
          <a:lstStyle/>
          <a:p>
            <a:pPr marL="0" indent="0">
              <a:buNone/>
            </a:pPr>
            <a:r>
              <a:rPr lang="en-US" sz="8000" b="0" dirty="0" smtClean="0"/>
              <a:t>Roles and responsibilities of the Functional and Facility Manager are identified in AFI 32-10141.</a:t>
            </a:r>
          </a:p>
          <a:p>
            <a:pPr marL="0" indent="0">
              <a:buNone/>
            </a:pPr>
            <a:endParaRPr lang="en-US" sz="8000" b="0" dirty="0" smtClean="0"/>
          </a:p>
          <a:p>
            <a:pPr marL="0" indent="0">
              <a:buNone/>
            </a:pPr>
            <a:endParaRPr lang="en-US" sz="2400" b="0" dirty="0"/>
          </a:p>
          <a:p>
            <a:r>
              <a:rPr lang="en-US" sz="7200" dirty="0"/>
              <a:t>Functional Manager. </a:t>
            </a:r>
            <a:r>
              <a:rPr lang="en-US" sz="7200" b="0" dirty="0"/>
              <a:t>The organizational commander responsible for the care, custody, and protection of assigned real property will initiate the process to correct existing FSDs and assist in preventing the creation of new FSDs. </a:t>
            </a:r>
            <a:r>
              <a:rPr lang="en-US" sz="7200" dirty="0"/>
              <a:t>(T-1) </a:t>
            </a:r>
            <a:r>
              <a:rPr lang="en-US" sz="7200" b="0" dirty="0"/>
              <a:t>Responsibilities include the following: </a:t>
            </a:r>
            <a:endParaRPr lang="en-US" sz="7200" b="0" dirty="0" smtClean="0"/>
          </a:p>
          <a:p>
            <a:pPr marL="0" indent="0">
              <a:buNone/>
            </a:pPr>
            <a:endParaRPr lang="en-US" sz="7200" b="0" dirty="0" smtClean="0"/>
          </a:p>
          <a:p>
            <a:pPr lvl="1"/>
            <a:r>
              <a:rPr lang="en-US" sz="6800" b="0" dirty="0" smtClean="0"/>
              <a:t>2.5.2.1</a:t>
            </a:r>
            <a:r>
              <a:rPr lang="en-US" sz="6800" b="0" dirty="0"/>
              <a:t>. Ensure compliance with fire prevention requirements in their areas of responsibility. </a:t>
            </a:r>
            <a:r>
              <a:rPr lang="en-US" sz="6800" dirty="0"/>
              <a:t>(T-1) </a:t>
            </a:r>
            <a:endParaRPr lang="en-US" sz="6800" b="0" dirty="0"/>
          </a:p>
          <a:p>
            <a:pPr lvl="1"/>
            <a:r>
              <a:rPr lang="en-US" sz="6800" b="0" dirty="0"/>
              <a:t>2.5.2.2. Provide workplaces that are free from fire safety deficiencies and conduct self-inspections for fire safety hazards and deficiencies </a:t>
            </a:r>
            <a:r>
              <a:rPr lang="en-US" sz="6800" dirty="0"/>
              <a:t>(T-1) </a:t>
            </a:r>
            <a:endParaRPr lang="en-US" sz="6800" b="0" dirty="0"/>
          </a:p>
          <a:p>
            <a:pPr lvl="1"/>
            <a:r>
              <a:rPr lang="en-US" sz="6800" b="0" dirty="0"/>
              <a:t>2.5.2.3. Establish and implement hazard reporting and abatement programs. </a:t>
            </a:r>
            <a:r>
              <a:rPr lang="en-US" sz="6800" dirty="0"/>
              <a:t>(T-1) </a:t>
            </a:r>
            <a:endParaRPr lang="en-US" sz="6800" b="0" dirty="0"/>
          </a:p>
          <a:p>
            <a:pPr lvl="1"/>
            <a:r>
              <a:rPr lang="en-US" sz="6800" b="0" dirty="0"/>
              <a:t>2.5.2.4. Establish procedures for employees to follow in situations of imminent danger. </a:t>
            </a:r>
            <a:r>
              <a:rPr lang="en-US" sz="6800" dirty="0"/>
              <a:t>(T-1) </a:t>
            </a:r>
            <a:endParaRPr lang="en-US" sz="6800" b="0" dirty="0"/>
          </a:p>
          <a:p>
            <a:pPr lvl="1"/>
            <a:r>
              <a:rPr lang="en-US" sz="6800" b="0" dirty="0"/>
              <a:t>2.5.2.5. Enforce compliance with OSHA guidelines. </a:t>
            </a:r>
            <a:r>
              <a:rPr lang="en-US" sz="6800" dirty="0"/>
              <a:t>(T-1) </a:t>
            </a:r>
            <a:endParaRPr lang="en-US" sz="6800" dirty="0" smtClean="0"/>
          </a:p>
          <a:p>
            <a:pPr lvl="1"/>
            <a:endParaRPr lang="en-US" sz="6800" b="0" dirty="0"/>
          </a:p>
          <a:p>
            <a:r>
              <a:rPr lang="en-US" sz="7200" dirty="0"/>
              <a:t>Facility Manager (Building Manager). </a:t>
            </a:r>
            <a:r>
              <a:rPr lang="en-US" sz="7200" b="0" dirty="0"/>
              <a:t>The facility/building manager works for the functional manager and is ultimately responsible for, </a:t>
            </a:r>
            <a:r>
              <a:rPr lang="en-US" sz="7200" b="0" i="1" dirty="0"/>
              <a:t>submitting the work request</a:t>
            </a:r>
            <a:r>
              <a:rPr lang="en-US" sz="7200" b="0" dirty="0"/>
              <a:t>, or calling in the work order to correct an FSD. The installation fire prevention office is available to assist the facility manager in completing the work request by identifying necessary corrective actions and the applicable design standard. </a:t>
            </a:r>
            <a:r>
              <a:rPr lang="en-US" sz="7200" dirty="0"/>
              <a:t>(T-2) </a:t>
            </a:r>
            <a:endParaRPr lang="en-US" sz="7200" b="0" dirty="0" smtClean="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423067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Protection</a:t>
            </a:r>
            <a:br>
              <a:rPr lang="en-US" dirty="0"/>
            </a:br>
            <a:r>
              <a:rPr lang="en-US" dirty="0"/>
              <a:t>Functional &amp; Facility Manager - Responsibilities</a:t>
            </a:r>
          </a:p>
        </p:txBody>
      </p:sp>
      <p:sp>
        <p:nvSpPr>
          <p:cNvPr id="3" name="Content Placeholder 2"/>
          <p:cNvSpPr>
            <a:spLocks noGrp="1"/>
          </p:cNvSpPr>
          <p:nvPr>
            <p:ph idx="1"/>
          </p:nvPr>
        </p:nvSpPr>
        <p:spPr/>
        <p:txBody>
          <a:bodyPr/>
          <a:lstStyle/>
          <a:p>
            <a:pPr marL="0" indent="0">
              <a:buNone/>
            </a:pPr>
            <a:r>
              <a:rPr lang="en-US" dirty="0" smtClean="0"/>
              <a:t>Role of the Fire Emergency Services Flight (Fort Eustis Fire Department)</a:t>
            </a:r>
          </a:p>
          <a:p>
            <a:pPr marL="0" indent="0">
              <a:buNone/>
            </a:pPr>
            <a:endParaRPr lang="en-US" dirty="0"/>
          </a:p>
          <a:p>
            <a:r>
              <a:rPr lang="en-US" sz="1600" b="0" dirty="0"/>
              <a:t>The fire emergency services flight is normally responsible for identifying FSDs. Once identified, the fire emergency services flight shall be involved in the work order review boards, facility working group meetings, and/or design review meetings. The fire emergency services flight will also attend pre-construction meetings and final facility inspections to ensure that fire safety policies and practices are being followed and that the FSD is properly corrected. Responsibilities include the following: </a:t>
            </a:r>
          </a:p>
          <a:p>
            <a:r>
              <a:rPr lang="en-US" sz="1600" b="0" dirty="0"/>
              <a:t>2.7.1. Conduct fire protection inspections and assessments. </a:t>
            </a:r>
            <a:r>
              <a:rPr lang="en-US" sz="1600" dirty="0"/>
              <a:t>(T-1) </a:t>
            </a:r>
            <a:endParaRPr lang="en-US" sz="1600" b="0" dirty="0"/>
          </a:p>
          <a:p>
            <a:r>
              <a:rPr lang="en-US" sz="1600" b="0" dirty="0"/>
              <a:t>2.7.2. Evaluate fire hazard reports and coordinate actions with installation ground safety personnel as required. </a:t>
            </a:r>
            <a:r>
              <a:rPr lang="en-US" sz="1600" dirty="0"/>
              <a:t>(T-1) </a:t>
            </a:r>
            <a:endParaRPr lang="en-US" sz="1600" b="0" dirty="0"/>
          </a:p>
          <a:p>
            <a:r>
              <a:rPr lang="en-US" sz="1600" b="0" dirty="0"/>
              <a:t>2.7.3. Assign risk assessment codes (RAC) to fire-related hazards IAW AFI 91-202 and/or FSD rating to FSDs IAW this instruction and coordinate them with safety officials as required. </a:t>
            </a:r>
            <a:r>
              <a:rPr lang="en-US" sz="1600" dirty="0"/>
              <a:t>(T-2) </a:t>
            </a:r>
            <a:endParaRPr lang="en-US" sz="1600" b="0" dirty="0"/>
          </a:p>
          <a:p>
            <a:r>
              <a:rPr lang="en-US" sz="1600" b="0" dirty="0"/>
              <a:t>2.7.4. Maintain copies of OSHA standards, AFOSH related instructions/guidance and other fire prevention guidelines. </a:t>
            </a:r>
            <a:r>
              <a:rPr lang="en-US" sz="1600" dirty="0"/>
              <a:t>(T-2) </a:t>
            </a:r>
            <a:endParaRPr lang="en-US" sz="1600" b="0" dirty="0"/>
          </a:p>
          <a:p>
            <a:r>
              <a:rPr lang="en-US" sz="1600" b="0" dirty="0"/>
              <a:t>2.7.5. Maintain a file of approved permanent exemptions or alternative/equivalency exemptions related to fire protection standards and requirements.</a:t>
            </a:r>
            <a:r>
              <a:rPr lang="en-US" sz="1600" dirty="0"/>
              <a:t>(T-1) </a:t>
            </a:r>
            <a:endParaRPr lang="en-US" sz="1600" b="0" dirty="0"/>
          </a:p>
          <a:p>
            <a:r>
              <a:rPr lang="en-US" sz="1600" b="0" dirty="0"/>
              <a:t>2.7.6. Maintain a file of approved mitigation/corrective action plans developed under this guidance to fire-related standards. </a:t>
            </a:r>
            <a:r>
              <a:rPr lang="en-US" sz="1600" dirty="0"/>
              <a:t>(T-2) </a:t>
            </a:r>
          </a:p>
        </p:txBody>
      </p:sp>
    </p:spTree>
    <p:extLst>
      <p:ext uri="{BB962C8B-B14F-4D97-AF65-F5344CB8AC3E}">
        <p14:creationId xmlns:p14="http://schemas.microsoft.com/office/powerpoint/2010/main" val="2556360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Protection</a:t>
            </a:r>
            <a:br>
              <a:rPr lang="en-US" dirty="0"/>
            </a:br>
            <a:r>
              <a:rPr lang="en-US" dirty="0"/>
              <a:t>FM </a:t>
            </a:r>
            <a:r>
              <a:rPr lang="en-US" dirty="0" smtClean="0"/>
              <a:t>Responsibilities </a:t>
            </a:r>
            <a:endParaRPr lang="en-US" dirty="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
        <p:nvSpPr>
          <p:cNvPr id="3" name="Content Placeholder 2"/>
          <p:cNvSpPr>
            <a:spLocks noGrp="1"/>
          </p:cNvSpPr>
          <p:nvPr>
            <p:ph type="body" idx="4294967295"/>
          </p:nvPr>
        </p:nvSpPr>
        <p:spPr>
          <a:xfrm>
            <a:off x="369278" y="1652954"/>
            <a:ext cx="11438792" cy="4976445"/>
          </a:xfrm>
        </p:spPr>
        <p:txBody>
          <a:bodyPr/>
          <a:lstStyle/>
          <a:p>
            <a:pPr marL="0" indent="0">
              <a:buNone/>
            </a:pPr>
            <a:r>
              <a:rPr lang="en-US" dirty="0" smtClean="0"/>
              <a:t>Facility Inspections </a:t>
            </a:r>
            <a:r>
              <a:rPr lang="en-US" sz="2000" dirty="0" smtClean="0"/>
              <a:t> </a:t>
            </a:r>
          </a:p>
          <a:p>
            <a:r>
              <a:rPr lang="en-US" sz="2000" b="0" dirty="0" smtClean="0"/>
              <a:t>Fire Inspections will occur at least annually for all facilities.</a:t>
            </a:r>
          </a:p>
          <a:p>
            <a:pPr marL="0" indent="0">
              <a:buNone/>
            </a:pPr>
            <a:endParaRPr lang="en-US" sz="2000" b="0" dirty="0" smtClean="0"/>
          </a:p>
          <a:p>
            <a:pPr lvl="1"/>
            <a:r>
              <a:rPr lang="en-US" sz="1600" b="0" dirty="0" smtClean="0"/>
              <a:t>Facility Managers will accompany Fire Inspectors on all inspections to ensure that access is available to all areas of the facility.</a:t>
            </a:r>
          </a:p>
          <a:p>
            <a:pPr marL="400050" lvl="1" indent="0">
              <a:buNone/>
            </a:pPr>
            <a:endParaRPr lang="en-US" sz="1600" b="0" dirty="0" smtClean="0"/>
          </a:p>
          <a:p>
            <a:r>
              <a:rPr lang="en-US" sz="2000" b="0" dirty="0" smtClean="0"/>
              <a:t>All inspections will be documented and kept in a data base whether regardless of Fire Safety Deficiencies (FSD) being recorded.</a:t>
            </a:r>
          </a:p>
          <a:p>
            <a:endParaRPr lang="en-US" sz="2000" b="0" dirty="0" smtClean="0"/>
          </a:p>
          <a:p>
            <a:pPr lvl="1"/>
            <a:r>
              <a:rPr lang="en-US" sz="1600" b="0" dirty="0" smtClean="0"/>
              <a:t>When FSD’S are recorded the documentation will be annotated and provided on a AF Form 1487 for signature form the functional manager</a:t>
            </a:r>
          </a:p>
          <a:p>
            <a:pPr lvl="1"/>
            <a:r>
              <a:rPr lang="en-US" sz="1600" b="0" dirty="0" smtClean="0"/>
              <a:t>When no FSD’s are recorded, an AF Form 218 will be provided no signature required </a:t>
            </a:r>
            <a:endParaRPr lang="en-US" sz="2000" b="0" dirty="0" smtClean="0"/>
          </a:p>
          <a:p>
            <a:pPr lvl="1"/>
            <a:r>
              <a:rPr lang="en-US" sz="1600" b="0" dirty="0" smtClean="0"/>
              <a:t>Correct each deficiency immediately when possible.</a:t>
            </a:r>
          </a:p>
        </p:txBody>
      </p:sp>
    </p:spTree>
    <p:extLst>
      <p:ext uri="{BB962C8B-B14F-4D97-AF65-F5344CB8AC3E}">
        <p14:creationId xmlns:p14="http://schemas.microsoft.com/office/powerpoint/2010/main" val="274462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Protection</a:t>
            </a:r>
            <a:br>
              <a:rPr lang="en-US" dirty="0"/>
            </a:br>
            <a:r>
              <a:rPr lang="en-US" dirty="0"/>
              <a:t>FM Responsibilities</a:t>
            </a:r>
          </a:p>
        </p:txBody>
      </p:sp>
      <p:sp>
        <p:nvSpPr>
          <p:cNvPr id="3" name="Content Placeholder 2"/>
          <p:cNvSpPr>
            <a:spLocks noGrp="1"/>
          </p:cNvSpPr>
          <p:nvPr>
            <p:ph idx="1"/>
          </p:nvPr>
        </p:nvSpPr>
        <p:spPr/>
        <p:txBody>
          <a:bodyPr/>
          <a:lstStyle/>
          <a:p>
            <a:pPr marL="400050" lvl="1" indent="0">
              <a:buNone/>
            </a:pPr>
            <a:r>
              <a:rPr lang="en-US" sz="1800" dirty="0" smtClean="0"/>
              <a:t>What is a Fire </a:t>
            </a:r>
            <a:r>
              <a:rPr lang="en-US" sz="1800" dirty="0"/>
              <a:t>Safety Deficiency (FSD</a:t>
            </a:r>
            <a:r>
              <a:rPr lang="en-US" sz="1800" dirty="0" smtClean="0"/>
              <a:t>)? </a:t>
            </a:r>
            <a:r>
              <a:rPr lang="en-US" sz="1800" b="0" dirty="0" smtClean="0"/>
              <a:t>A </a:t>
            </a:r>
            <a:r>
              <a:rPr lang="en-US" sz="1800" b="0" dirty="0"/>
              <a:t>condition which reduces fire safety below an acceptable level, including noncompliance with standards, but by itself cannot cause a fire to </a:t>
            </a:r>
            <a:r>
              <a:rPr lang="en-US" sz="1800" b="0" dirty="0" smtClean="0"/>
              <a:t>occur.</a:t>
            </a:r>
            <a:endParaRPr lang="en-US" sz="1800" b="0" dirty="0"/>
          </a:p>
          <a:p>
            <a:pPr lvl="1"/>
            <a:r>
              <a:rPr lang="en-US" sz="1800" b="0" dirty="0" smtClean="0"/>
              <a:t>FSD </a:t>
            </a:r>
            <a:r>
              <a:rPr lang="en-US" sz="1800" b="0" dirty="0"/>
              <a:t>I indicates a deficiency with the greatest risk to life and mission continuity </a:t>
            </a:r>
            <a:endParaRPr lang="en-US" sz="1800" b="0" dirty="0" smtClean="0"/>
          </a:p>
          <a:p>
            <a:pPr lvl="1"/>
            <a:r>
              <a:rPr lang="en-US" sz="1800" b="0" dirty="0" smtClean="0"/>
              <a:t>FSD </a:t>
            </a:r>
            <a:r>
              <a:rPr lang="en-US" sz="1800" b="0" dirty="0"/>
              <a:t>II indicates a significant risk to mission continuity and/or existing property capability. </a:t>
            </a:r>
            <a:endParaRPr lang="en-US" sz="1800" b="0" dirty="0" smtClean="0"/>
          </a:p>
          <a:p>
            <a:pPr lvl="1"/>
            <a:r>
              <a:rPr lang="en-US" sz="1800" b="0" dirty="0" smtClean="0"/>
              <a:t>FSD </a:t>
            </a:r>
            <a:r>
              <a:rPr lang="en-US" sz="1800" b="0" dirty="0"/>
              <a:t>III indicates a deficiency with the least risk to life, mission continuity and/or existing property </a:t>
            </a:r>
            <a:r>
              <a:rPr lang="en-US" sz="1800" b="0" dirty="0" smtClean="0"/>
              <a:t>  capability.</a:t>
            </a:r>
          </a:p>
          <a:p>
            <a:pPr lvl="1"/>
            <a:r>
              <a:rPr lang="en-US" sz="1800" b="0" dirty="0" smtClean="0"/>
              <a:t>All FSD’s must have a Corrective Action Plan (CAP)</a:t>
            </a:r>
          </a:p>
          <a:p>
            <a:pPr marL="400050" lvl="1" indent="0">
              <a:buNone/>
            </a:pPr>
            <a:endParaRPr lang="en-US" sz="1800" b="0" dirty="0" smtClean="0"/>
          </a:p>
          <a:p>
            <a:pPr marL="400050" lvl="1" indent="0">
              <a:buNone/>
            </a:pPr>
            <a:r>
              <a:rPr lang="en-US" sz="1800" dirty="0" smtClean="0"/>
              <a:t>What is a Corrective Action Plan (CAP)? </a:t>
            </a:r>
            <a:r>
              <a:rPr lang="en-US" sz="1800" b="0" dirty="0" smtClean="0"/>
              <a:t>Its simply the direction that must be taken to correct the FSD.  For example:  An out of date fire extinguisher (FSD III) will just need to be replaced.  FSD I &amp; II’s are more extensive.</a:t>
            </a:r>
          </a:p>
          <a:p>
            <a:pPr marL="400050" lvl="1" indent="0">
              <a:buNone/>
            </a:pPr>
            <a:endParaRPr lang="en-US" sz="1800" b="0" dirty="0"/>
          </a:p>
          <a:p>
            <a:pPr marL="400050" lvl="1" indent="0">
              <a:buNone/>
            </a:pPr>
            <a:r>
              <a:rPr lang="en-US" sz="1800" b="0" dirty="0" smtClean="0"/>
              <a:t>In accordance with AFI 32-10141, all FSD’s assigned a I or II, </a:t>
            </a:r>
            <a:r>
              <a:rPr lang="en-US" sz="1800" b="0" dirty="0"/>
              <a:t>r</a:t>
            </a:r>
            <a:r>
              <a:rPr lang="en-US" sz="1800" b="0" dirty="0" smtClean="0"/>
              <a:t>equests </a:t>
            </a:r>
            <a:r>
              <a:rPr lang="en-US" sz="1800" b="0" dirty="0"/>
              <a:t>for permanent exemption to criteria must be submitted through the MAJCOM to AFCEC/COS (see UFC 3-600-01) by the appropriate commander. </a:t>
            </a:r>
            <a:r>
              <a:rPr lang="en-US" sz="1800" dirty="0"/>
              <a:t>(T-1</a:t>
            </a:r>
            <a:r>
              <a:rPr lang="en-US" sz="1800" dirty="0" smtClean="0"/>
              <a:t>) or (T-2).  </a:t>
            </a:r>
            <a:r>
              <a:rPr lang="en-US" sz="1800" b="0" dirty="0"/>
              <a:t>Exemptions should be submitted following the staff study process and format in AFH 33-337. Emphasis should be placed on explaining how the increased mission continuity risk can be tolerated/assumed by the Air Force. </a:t>
            </a:r>
            <a:endParaRPr lang="en-US" sz="1800" b="0" dirty="0" smtClean="0"/>
          </a:p>
          <a:p>
            <a:pPr lvl="1"/>
            <a:endParaRPr lang="en-US" b="0" dirty="0"/>
          </a:p>
          <a:p>
            <a:endParaRPr lang="en-US" b="0" dirty="0"/>
          </a:p>
          <a:p>
            <a:pPr marL="0" indent="0">
              <a:buNone/>
            </a:pPr>
            <a:endParaRPr lang="en-US" b="0" dirty="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3852404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Protection</a:t>
            </a:r>
            <a:br>
              <a:rPr lang="en-US" dirty="0"/>
            </a:br>
            <a:r>
              <a:rPr lang="en-US" dirty="0"/>
              <a:t>FM Responsibilities</a:t>
            </a:r>
          </a:p>
        </p:txBody>
      </p:sp>
      <p:sp>
        <p:nvSpPr>
          <p:cNvPr id="3" name="Content Placeholder 2"/>
          <p:cNvSpPr>
            <a:spLocks noGrp="1"/>
          </p:cNvSpPr>
          <p:nvPr>
            <p:ph idx="1"/>
          </p:nvPr>
        </p:nvSpPr>
        <p:spPr/>
        <p:txBody>
          <a:bodyPr/>
          <a:lstStyle/>
          <a:p>
            <a:pPr lvl="1"/>
            <a:endParaRPr lang="en-US" b="0" dirty="0"/>
          </a:p>
          <a:p>
            <a:pPr marL="0" indent="0">
              <a:buNone/>
            </a:pPr>
            <a:r>
              <a:rPr lang="en-US" sz="2000" b="0" dirty="0" smtClean="0"/>
              <a:t>A CAP for </a:t>
            </a:r>
            <a:r>
              <a:rPr lang="en-US" sz="2000" b="0" dirty="0"/>
              <a:t>an existing facility, a mitigation/corrective action plan shall be prepared by the facility </a:t>
            </a:r>
            <a:r>
              <a:rPr lang="en-US" sz="2000" b="0" dirty="0" smtClean="0"/>
              <a:t>manager with </a:t>
            </a:r>
            <a:r>
              <a:rPr lang="en-US" sz="2000" b="0" dirty="0"/>
              <a:t>the support of the fire emergency service flight, the engineering flight, the operations flight (as appropriate), and wing safety. </a:t>
            </a:r>
          </a:p>
          <a:p>
            <a:pPr marL="0" indent="0">
              <a:buNone/>
            </a:pPr>
            <a:endParaRPr lang="en-US" b="0" dirty="0"/>
          </a:p>
          <a:p>
            <a:pPr marL="0" indent="0">
              <a:buNone/>
            </a:pPr>
            <a:r>
              <a:rPr lang="en-US" sz="2000" b="0" dirty="0" smtClean="0"/>
              <a:t>The </a:t>
            </a:r>
            <a:r>
              <a:rPr lang="en-US" sz="2000" b="0" dirty="0"/>
              <a:t>plan shall specifically identify the level of occupancy and operations permitted pending the correction of the </a:t>
            </a:r>
            <a:r>
              <a:rPr lang="en-US" sz="2000" b="0" dirty="0" smtClean="0"/>
              <a:t>FSD. </a:t>
            </a:r>
            <a:r>
              <a:rPr lang="en-US" sz="2000" dirty="0" smtClean="0"/>
              <a:t>  </a:t>
            </a:r>
            <a:r>
              <a:rPr lang="en-US" sz="2000" b="0" dirty="0" smtClean="0"/>
              <a:t>This plan starts with Fire &amp; Emergency Services and will be routed to the Wing </a:t>
            </a:r>
            <a:r>
              <a:rPr lang="en-US" sz="2000" b="0" dirty="0"/>
              <a:t>C</a:t>
            </a:r>
            <a:r>
              <a:rPr lang="en-US" sz="2000" b="0" dirty="0" smtClean="0"/>
              <a:t>ommander for approval of </a:t>
            </a:r>
            <a:r>
              <a:rPr lang="en-US" sz="2000" b="0" dirty="0"/>
              <a:t>the plan before forwarding it to the MAJCOM/A7 for informational purposes. </a:t>
            </a:r>
          </a:p>
          <a:p>
            <a:pPr lvl="1"/>
            <a:endParaRPr lang="en-US" b="0" dirty="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1696587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Prevention and Protection</a:t>
            </a:r>
            <a:br>
              <a:rPr lang="en-US" dirty="0"/>
            </a:br>
            <a:r>
              <a:rPr lang="en-US" dirty="0"/>
              <a:t>FM Responsibilities</a:t>
            </a:r>
          </a:p>
        </p:txBody>
      </p:sp>
      <p:sp>
        <p:nvSpPr>
          <p:cNvPr id="3" name="Content Placeholder 2"/>
          <p:cNvSpPr>
            <a:spLocks noGrp="1"/>
          </p:cNvSpPr>
          <p:nvPr>
            <p:ph idx="1"/>
          </p:nvPr>
        </p:nvSpPr>
        <p:spPr>
          <a:xfrm>
            <a:off x="203201" y="1066801"/>
            <a:ext cx="11823700" cy="5638799"/>
          </a:xfrm>
        </p:spPr>
        <p:txBody>
          <a:bodyPr/>
          <a:lstStyle/>
          <a:p>
            <a:pPr marL="0" indent="0">
              <a:buNone/>
            </a:pPr>
            <a:r>
              <a:rPr lang="en-US" b="0" dirty="0" smtClean="0"/>
              <a:t>Fire Inspections include all of the following:</a:t>
            </a:r>
          </a:p>
          <a:p>
            <a:r>
              <a:rPr lang="en-US" sz="1600" b="0" dirty="0" smtClean="0"/>
              <a:t>Exterior Elements</a:t>
            </a:r>
          </a:p>
          <a:p>
            <a:pPr lvl="1"/>
            <a:r>
              <a:rPr lang="en-US" sz="1200" b="0" dirty="0" smtClean="0"/>
              <a:t>Building Number</a:t>
            </a:r>
          </a:p>
          <a:p>
            <a:pPr lvl="1"/>
            <a:r>
              <a:rPr lang="en-US" sz="1200" b="0" dirty="0" smtClean="0"/>
              <a:t>POC information for after hours </a:t>
            </a:r>
          </a:p>
          <a:p>
            <a:pPr lvl="1"/>
            <a:r>
              <a:rPr lang="en-US" sz="1200" b="0" dirty="0" smtClean="0"/>
              <a:t>Fire Lanes not blocked </a:t>
            </a:r>
          </a:p>
          <a:p>
            <a:pPr lvl="1"/>
            <a:r>
              <a:rPr lang="en-US" sz="1200" b="0" dirty="0" smtClean="0"/>
              <a:t>Fire Hydrants not blocked</a:t>
            </a:r>
          </a:p>
          <a:p>
            <a:pPr lvl="1"/>
            <a:r>
              <a:rPr lang="en-US" sz="1200" b="0" dirty="0" smtClean="0"/>
              <a:t>Designated Smoking Locations  </a:t>
            </a:r>
          </a:p>
          <a:p>
            <a:r>
              <a:rPr lang="en-US" sz="1600" b="0" dirty="0" smtClean="0"/>
              <a:t>Inspection and Reporting of Fire Alarm and Suppression Systems</a:t>
            </a:r>
          </a:p>
          <a:p>
            <a:r>
              <a:rPr lang="en-US" sz="1600" b="0" dirty="0" smtClean="0"/>
              <a:t>Evacuation Procedures</a:t>
            </a:r>
          </a:p>
          <a:p>
            <a:r>
              <a:rPr lang="en-US" sz="1600" b="0" dirty="0" smtClean="0"/>
              <a:t>Fire Doors </a:t>
            </a:r>
          </a:p>
          <a:p>
            <a:r>
              <a:rPr lang="en-US" sz="1600" b="0" dirty="0" smtClean="0"/>
              <a:t>Exits: Paths of egress, exit lights, blocked pathways  </a:t>
            </a:r>
          </a:p>
          <a:p>
            <a:r>
              <a:rPr lang="en-US" sz="1600" b="0" dirty="0" smtClean="0"/>
              <a:t>Electrical Elements: Coffee Pots, Surge Protectors, Unauthorized usages.</a:t>
            </a:r>
          </a:p>
          <a:p>
            <a:r>
              <a:rPr lang="en-US" sz="1600" b="0" dirty="0" smtClean="0"/>
              <a:t>All Cooking areas </a:t>
            </a:r>
          </a:p>
          <a:p>
            <a:r>
              <a:rPr lang="en-US" sz="1600" b="0" dirty="0" smtClean="0"/>
              <a:t>Fire Extinguishers </a:t>
            </a:r>
          </a:p>
          <a:p>
            <a:r>
              <a:rPr lang="en-US" sz="1600" b="0" dirty="0" smtClean="0"/>
              <a:t>Heating Appliances </a:t>
            </a:r>
          </a:p>
          <a:p>
            <a:r>
              <a:rPr lang="en-US" sz="1600" b="0" dirty="0" smtClean="0"/>
              <a:t>Decorations </a:t>
            </a:r>
          </a:p>
          <a:p>
            <a:r>
              <a:rPr lang="en-US" sz="1600" b="0" dirty="0" smtClean="0"/>
              <a:t>General House keeping </a:t>
            </a:r>
          </a:p>
          <a:p>
            <a:r>
              <a:rPr lang="en-US" sz="1600" b="0" dirty="0" smtClean="0"/>
              <a:t>Etc…</a:t>
            </a:r>
          </a:p>
          <a:p>
            <a:pPr marL="0" indent="0">
              <a:buNone/>
            </a:pPr>
            <a:r>
              <a:rPr lang="en-US" sz="1400" dirty="0" smtClean="0"/>
              <a:t>Fire Marshal Training is combined with Additional Duty Safety Officers Training (ADSO).  </a:t>
            </a:r>
            <a:r>
              <a:rPr lang="en-US" sz="1400" dirty="0"/>
              <a:t>6</a:t>
            </a:r>
            <a:r>
              <a:rPr lang="en-US" sz="1400" dirty="0" smtClean="0"/>
              <a:t>33</a:t>
            </a:r>
            <a:r>
              <a:rPr lang="en-US" sz="1400" baseline="30000" dirty="0" smtClean="0"/>
              <a:t>rd</a:t>
            </a:r>
            <a:r>
              <a:rPr lang="en-US" sz="1400" dirty="0" smtClean="0"/>
              <a:t> Wing Safety is the coordinator. For more Info. </a:t>
            </a:r>
            <a:r>
              <a:rPr lang="en-US" sz="1400" dirty="0" err="1"/>
              <a:t>Bldg</a:t>
            </a:r>
            <a:r>
              <a:rPr lang="en-US" sz="1400" dirty="0"/>
              <a:t> 705 Washington Blvd, Suite </a:t>
            </a:r>
            <a:r>
              <a:rPr lang="en-US" sz="1400" dirty="0" smtClean="0"/>
              <a:t>227 Joint </a:t>
            </a:r>
            <a:r>
              <a:rPr lang="en-US" sz="1400" dirty="0"/>
              <a:t>Base Langley-Eustis, VA (757) </a:t>
            </a:r>
            <a:r>
              <a:rPr lang="en-US" sz="1400" dirty="0" smtClean="0"/>
              <a:t>501-8226 POC:  William Johnson </a:t>
            </a:r>
            <a:endParaRPr lang="en-US" sz="1400" dirty="0"/>
          </a:p>
          <a:p>
            <a:endParaRPr lang="en-US" sz="2000" dirty="0" smtClean="0"/>
          </a:p>
          <a:p>
            <a:endParaRPr lang="en-US" sz="1600" b="0" dirty="0" smtClean="0"/>
          </a:p>
          <a:p>
            <a:endParaRPr lang="en-US" b="0" dirty="0" smtClean="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3510613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5135"/>
            <a:ext cx="10972800" cy="1209368"/>
          </a:xfrm>
        </p:spPr>
        <p:txBody>
          <a:bodyPr/>
          <a:lstStyle/>
          <a:p>
            <a:r>
              <a:rPr lang="en-US" dirty="0"/>
              <a:t>Fire Prevention and Protection</a:t>
            </a:r>
            <a:br>
              <a:rPr lang="en-US" dirty="0"/>
            </a:br>
            <a:r>
              <a:rPr lang="en-US" dirty="0"/>
              <a:t>FM </a:t>
            </a:r>
            <a:r>
              <a:rPr lang="en-US" dirty="0" smtClean="0"/>
              <a:t>Responsibilities</a:t>
            </a:r>
            <a:endParaRPr lang="en-US" dirty="0"/>
          </a:p>
        </p:txBody>
      </p:sp>
      <p:sp>
        <p:nvSpPr>
          <p:cNvPr id="3" name="Content Placeholder 2"/>
          <p:cNvSpPr>
            <a:spLocks noGrp="1"/>
          </p:cNvSpPr>
          <p:nvPr>
            <p:ph idx="1"/>
          </p:nvPr>
        </p:nvSpPr>
        <p:spPr>
          <a:xfrm>
            <a:off x="203201" y="1582994"/>
            <a:ext cx="11823700" cy="5122606"/>
          </a:xfrm>
        </p:spPr>
        <p:txBody>
          <a:bodyPr>
            <a:normAutofit/>
          </a:bodyPr>
          <a:lstStyle/>
          <a:p>
            <a:r>
              <a:rPr lang="en-US" sz="2000" dirty="0" smtClean="0"/>
              <a:t>Portable </a:t>
            </a:r>
            <a:r>
              <a:rPr lang="en-US" sz="2000" dirty="0"/>
              <a:t>Electric </a:t>
            </a:r>
            <a:r>
              <a:rPr lang="en-US" sz="2000" dirty="0" smtClean="0"/>
              <a:t>Heaters - </a:t>
            </a:r>
            <a:r>
              <a:rPr lang="en-US" b="0" dirty="0" smtClean="0"/>
              <a:t> </a:t>
            </a:r>
            <a:r>
              <a:rPr lang="en-US" sz="2000" b="0" dirty="0"/>
              <a:t>Space Heaters (JBLE-Eustis) are prohibited accept by service order request via 733 HELP Desk (757) 878-4357. 733 Operations Flight will authorize or not authorize space heater usage. The Operations Flight will notify Fort Eustis Fire Emergency Services of the granted use. An inspection will be conducted in accordance with AFI 91-203 Section 6.2.10 for compliance. </a:t>
            </a:r>
            <a:endParaRPr lang="en-US" sz="2000" b="0" dirty="0" smtClean="0"/>
          </a:p>
          <a:p>
            <a:endParaRPr lang="en-US" b="0" dirty="0"/>
          </a:p>
          <a:p>
            <a:r>
              <a:rPr lang="en-US" sz="2000" b="0" dirty="0"/>
              <a:t>All space heaters shall be tested and certified by an OSHA Nationally Recognized Testing Laboratory Program. Units must have a built-in tilt switch and metal screen over the heating elements. Keep all space heaters 3 feet away from combustible materials. Space heaters shall not be left unattended. Plug space heater directly into the wall receptacle and not into an extension cord, power strip, or UPS. Safe use of a space heater will be the responsibility of the user. </a:t>
            </a:r>
          </a:p>
          <a:p>
            <a:pPr lvl="1"/>
            <a:endParaRPr lang="en-US" sz="1600" b="0" dirty="0"/>
          </a:p>
          <a:p>
            <a:pPr marL="0" indent="0">
              <a:buNone/>
            </a:pPr>
            <a:endParaRPr lang="en-US" sz="2000" dirty="0" smtClean="0"/>
          </a:p>
        </p:txBody>
      </p:sp>
      <p:sp>
        <p:nvSpPr>
          <p:cNvPr id="6" name="Slide Number Placeholder 5"/>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3787158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5135"/>
            <a:ext cx="10972800" cy="1209368"/>
          </a:xfrm>
        </p:spPr>
        <p:txBody>
          <a:bodyPr/>
          <a:lstStyle/>
          <a:p>
            <a:r>
              <a:rPr lang="en-US" dirty="0"/>
              <a:t>Fire Prevention and Protection</a:t>
            </a:r>
            <a:br>
              <a:rPr lang="en-US" dirty="0"/>
            </a:br>
            <a:r>
              <a:rPr lang="en-US" dirty="0"/>
              <a:t>FM </a:t>
            </a:r>
            <a:r>
              <a:rPr lang="en-US" dirty="0" smtClean="0"/>
              <a:t>Responsibilities</a:t>
            </a:r>
            <a:endParaRPr lang="en-US" dirty="0"/>
          </a:p>
        </p:txBody>
      </p:sp>
      <p:sp>
        <p:nvSpPr>
          <p:cNvPr id="3" name="Content Placeholder 2"/>
          <p:cNvSpPr>
            <a:spLocks noGrp="1"/>
          </p:cNvSpPr>
          <p:nvPr>
            <p:ph idx="1"/>
          </p:nvPr>
        </p:nvSpPr>
        <p:spPr>
          <a:xfrm>
            <a:off x="203201" y="1934678"/>
            <a:ext cx="11823700" cy="4770922"/>
          </a:xfrm>
        </p:spPr>
        <p:txBody>
          <a:bodyPr>
            <a:normAutofit fontScale="92500"/>
          </a:bodyPr>
          <a:lstStyle/>
          <a:p>
            <a:r>
              <a:rPr lang="en-US" sz="3500" b="0" dirty="0" smtClean="0"/>
              <a:t>Welding, Cutting, Brazing, Soldering, etc.</a:t>
            </a:r>
          </a:p>
          <a:p>
            <a:r>
              <a:rPr lang="en-US" sz="3500" b="0" dirty="0" smtClean="0"/>
              <a:t>Basically anything that creates a spark</a:t>
            </a:r>
          </a:p>
          <a:p>
            <a:pPr marL="0" indent="0" algn="ctr">
              <a:buNone/>
            </a:pPr>
            <a:endParaRPr lang="en-US" sz="3500" dirty="0"/>
          </a:p>
          <a:p>
            <a:pPr marL="0" indent="0" algn="ctr">
              <a:buNone/>
            </a:pPr>
            <a:r>
              <a:rPr lang="en-US" sz="3500" dirty="0" smtClean="0"/>
              <a:t>Required to obtain a Hot Work Permit</a:t>
            </a:r>
          </a:p>
          <a:p>
            <a:pPr marL="0" indent="0" algn="ctr">
              <a:buNone/>
            </a:pPr>
            <a:r>
              <a:rPr lang="en-US" sz="3500" dirty="0" smtClean="0"/>
              <a:t>Please Allow 24Hr Advanced Notice!!</a:t>
            </a:r>
          </a:p>
          <a:p>
            <a:pPr marL="0" indent="0" algn="ctr">
              <a:buNone/>
            </a:pPr>
            <a:endParaRPr lang="en-US" sz="3500" dirty="0" smtClean="0"/>
          </a:p>
          <a:p>
            <a:pPr marL="0" indent="0" algn="ctr">
              <a:buNone/>
            </a:pPr>
            <a:r>
              <a:rPr lang="en-US" sz="3500" dirty="0" smtClean="0"/>
              <a:t>Obtained by calling or coming by Fire Station #</a:t>
            </a:r>
            <a:r>
              <a:rPr lang="en-US" sz="3500" dirty="0" smtClean="0"/>
              <a:t>1, </a:t>
            </a:r>
            <a:r>
              <a:rPr lang="en-US" sz="3500" dirty="0" err="1" smtClean="0"/>
              <a:t>Bldg</a:t>
            </a:r>
            <a:r>
              <a:rPr lang="en-US" sz="3500" smtClean="0"/>
              <a:t> 648 </a:t>
            </a:r>
            <a:endParaRPr lang="en-US" sz="3500" dirty="0"/>
          </a:p>
          <a:p>
            <a:pPr marL="0" indent="0" algn="ctr">
              <a:buNone/>
            </a:pPr>
            <a:r>
              <a:rPr lang="en-US" sz="3500" dirty="0" smtClean="0"/>
              <a:t>Must be posted in the area</a:t>
            </a:r>
          </a:p>
        </p:txBody>
      </p:sp>
      <p:sp>
        <p:nvSpPr>
          <p:cNvPr id="6" name="Slide Number Placeholder 5"/>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2583653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ACC Final Template">
  <a:themeElements>
    <a:clrScheme name="1_ACC Final Template 14">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93AFF5"/>
      </a:folHlink>
    </a:clrScheme>
    <a:fontScheme name="1_ACC Final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ctr" anchorCtr="1"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1" u="none" strike="noStrike" cap="none" normalizeH="0" baseline="0" smtClean="0">
            <a:ln>
              <a:noFill/>
            </a:ln>
            <a:solidFill>
              <a:srgbClr val="0C2D83"/>
            </a:solidFill>
            <a:effectLst/>
            <a:latin typeface="Arial"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ctr" anchorCtr="1"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1" u="none" strike="noStrike" cap="none" normalizeH="0" baseline="0" smtClean="0">
            <a:ln>
              <a:noFill/>
            </a:ln>
            <a:solidFill>
              <a:srgbClr val="0C2D83"/>
            </a:solidFill>
            <a:effectLst/>
            <a:latin typeface="Arial" charset="0"/>
          </a:defRPr>
        </a:defPPr>
      </a:lstStyle>
    </a:lnDef>
  </a:objectDefaults>
  <a:extraClrSchemeLst>
    <a:extraClrScheme>
      <a:clrScheme name="1_ACC Final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ACC Final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ACC Final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ACC Final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ACC Final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ACC Final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ACC Final Template 8">
        <a:dk1>
          <a:srgbClr val="000000"/>
        </a:dk1>
        <a:lt1>
          <a:srgbClr val="FFFFFF"/>
        </a:lt1>
        <a:dk2>
          <a:srgbClr val="000000"/>
        </a:dk2>
        <a:lt2>
          <a:srgbClr val="FF3300"/>
        </a:lt2>
        <a:accent1>
          <a:srgbClr val="0000FF"/>
        </a:accent1>
        <a:accent2>
          <a:srgbClr val="33CC33"/>
        </a:accent2>
        <a:accent3>
          <a:srgbClr val="AAAAAA"/>
        </a:accent3>
        <a:accent4>
          <a:srgbClr val="DADADA"/>
        </a:accent4>
        <a:accent5>
          <a:srgbClr val="AAAAFF"/>
        </a:accent5>
        <a:accent6>
          <a:srgbClr val="2DB92D"/>
        </a:accent6>
        <a:hlink>
          <a:srgbClr val="EFEF11"/>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9">
        <a:dk1>
          <a:srgbClr val="777777"/>
        </a:dk1>
        <a:lt1>
          <a:srgbClr val="FFFFFF"/>
        </a:lt1>
        <a:dk2>
          <a:srgbClr val="000000"/>
        </a:dk2>
        <a:lt2>
          <a:srgbClr val="FF3300"/>
        </a:lt2>
        <a:accent1>
          <a:srgbClr val="0000FF"/>
        </a:accent1>
        <a:accent2>
          <a:srgbClr val="33CC33"/>
        </a:accent2>
        <a:accent3>
          <a:srgbClr val="AAAAAA"/>
        </a:accent3>
        <a:accent4>
          <a:srgbClr val="DADADA"/>
        </a:accent4>
        <a:accent5>
          <a:srgbClr val="AAAAFF"/>
        </a:accent5>
        <a:accent6>
          <a:srgbClr val="2DB92D"/>
        </a:accent6>
        <a:hlink>
          <a:srgbClr val="FFFF66"/>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10">
        <a:dk1>
          <a:srgbClr val="000000"/>
        </a:dk1>
        <a:lt1>
          <a:srgbClr val="FFFFFF"/>
        </a:lt1>
        <a:dk2>
          <a:srgbClr val="000099"/>
        </a:dk2>
        <a:lt2>
          <a:srgbClr val="FFFF00"/>
        </a:lt2>
        <a:accent1>
          <a:srgbClr val="0000FF"/>
        </a:accent1>
        <a:accent2>
          <a:srgbClr val="FF0000"/>
        </a:accent2>
        <a:accent3>
          <a:srgbClr val="AAAACA"/>
        </a:accent3>
        <a:accent4>
          <a:srgbClr val="DADADA"/>
        </a:accent4>
        <a:accent5>
          <a:srgbClr val="AAAAFF"/>
        </a:accent5>
        <a:accent6>
          <a:srgbClr val="E70000"/>
        </a:accent6>
        <a:hlink>
          <a:srgbClr val="008000"/>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11">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0099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2">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099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3">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4">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93AFF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1406</Words>
  <Application>Microsoft Office PowerPoint</Application>
  <PresentationFormat>Widescreen</PresentationFormat>
  <Paragraphs>121</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1_ACC Final Template</vt:lpstr>
      <vt:lpstr>Fire Prevention and Protection Handbook</vt:lpstr>
      <vt:lpstr>Fire Prevention and Protection Functional &amp; Facility Manager - Responsibilities</vt:lpstr>
      <vt:lpstr>Fire Prevention and Protection Functional &amp; Facility Manager - Responsibilities</vt:lpstr>
      <vt:lpstr>Fire Prevention and Protection FM Responsibilities </vt:lpstr>
      <vt:lpstr>Fire Prevention and Protection FM Responsibilities</vt:lpstr>
      <vt:lpstr>Fire Prevention and Protection FM Responsibilities</vt:lpstr>
      <vt:lpstr>Fire Prevention and Protection FM Responsibilities</vt:lpstr>
      <vt:lpstr>Fire Prevention and Protection FM Responsibilities</vt:lpstr>
      <vt:lpstr>Fire Prevention and Protection FM Responsibilities</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Quinlan, Danielle Ms CIV USAF</dc:creator>
  <cp:lastModifiedBy>Quinlan, Danielle Ms CIV USAF</cp:lastModifiedBy>
  <cp:revision>29</cp:revision>
  <cp:lastPrinted>2021-09-09T11:32:30Z</cp:lastPrinted>
  <dcterms:created xsi:type="dcterms:W3CDTF">2021-08-10T13:31:58Z</dcterms:created>
  <dcterms:modified xsi:type="dcterms:W3CDTF">2022-05-16T11:05:42Z</dcterms:modified>
</cp:coreProperties>
</file>